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3" name="Google Shape;16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8422c0195_0_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128422c019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7843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11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2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7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9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0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b="0" i="0" sz="3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b="0" i="0" sz="18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9.png"/><Relationship Id="rId5" Type="http://schemas.openxmlformats.org/officeDocument/2006/relationships/image" Target="../media/image20.png"/><Relationship Id="rId6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jp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Relationship Id="rId4" Type="http://schemas.openxmlformats.org/officeDocument/2006/relationships/image" Target="../media/image21.jpg"/><Relationship Id="rId5" Type="http://schemas.openxmlformats.org/officeDocument/2006/relationships/image" Target="../media/image18.jpg"/><Relationship Id="rId6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499875" y="2981825"/>
            <a:ext cx="2003400" cy="6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/>
              <a:t>ع ورت  ک ا م</a:t>
            </a:r>
            <a:endParaRPr sz="3000"/>
          </a:p>
        </p:txBody>
      </p:sp>
      <p:pic>
        <p:nvPicPr>
          <p:cNvPr id="68" name="Google Shape;68;p13"/>
          <p:cNvPicPr preferRelativeResize="0"/>
          <p:nvPr/>
        </p:nvPicPr>
        <p:blipFill rotWithShape="1">
          <a:blip r:embed="rId3">
            <a:alphaModFix/>
          </a:blip>
          <a:srcRect b="13658" l="14070" r="14069" t="6505"/>
          <a:stretch/>
        </p:blipFill>
        <p:spPr>
          <a:xfrm>
            <a:off x="3499875" y="806125"/>
            <a:ext cx="2003400" cy="198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4025000" y="488250"/>
            <a:ext cx="26922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t/>
            </a:r>
            <a:endParaRPr sz="900"/>
          </a:p>
        </p:txBody>
      </p:sp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600" y="2579383"/>
            <a:ext cx="2244109" cy="1488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01688" y="2579383"/>
            <a:ext cx="2015118" cy="1488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516806" y="2579383"/>
            <a:ext cx="2167778" cy="1488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70043" y="2571750"/>
            <a:ext cx="1969320" cy="15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5"/>
          <p:cNvSpPr txBox="1"/>
          <p:nvPr/>
        </p:nvSpPr>
        <p:spPr>
          <a:xfrm>
            <a:off x="427800" y="4180725"/>
            <a:ext cx="1823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Sell your services and earn.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2701350" y="4180725"/>
            <a:ext cx="1649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Work for what you love the most.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4593125" y="4180725"/>
            <a:ext cx="20151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Get employed.</a:t>
            </a:r>
            <a:endParaRPr b="0" i="0" sz="1200" u="none" cap="none" strike="noStrike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40404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6922299" y="4180725"/>
            <a:ext cx="1649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404040"/>
                </a:solidFill>
                <a:latin typeface="Roboto"/>
                <a:ea typeface="Roboto"/>
                <a:cs typeface="Roboto"/>
                <a:sym typeface="Roboto"/>
              </a:rPr>
              <a:t>Connect with women and build a network.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427800" y="355650"/>
            <a:ext cx="8595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" sz="3000" u="none" cap="none" strike="noStrik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One stop solution for financial stability, opportunity building platform and secure marketplace for women</a:t>
            </a:r>
            <a:endParaRPr b="1" i="0" sz="30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Business Model    </a:t>
            </a:r>
            <a:endParaRPr/>
          </a:p>
        </p:txBody>
      </p:sp>
      <p:sp>
        <p:nvSpPr>
          <p:cNvPr id="160" name="Google Shape;160;p26"/>
          <p:cNvSpPr txBox="1"/>
          <p:nvPr/>
        </p:nvSpPr>
        <p:spPr>
          <a:xfrm>
            <a:off x="471900" y="1700000"/>
            <a:ext cx="7736400" cy="21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The revenue model of FindHer is based on charging a fee for every successful service performed through the platform:</a:t>
            </a:r>
            <a:endParaRPr b="0" i="0" sz="1400" u="none" cap="none" strike="noStrike">
              <a:solidFill>
                <a:srgbClr val="B83B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3B5E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The Service Provider is charged a variable fee based on the billing of service whether its an hourly or a fixed price service.</a:t>
            </a:r>
            <a:endParaRPr b="0" i="0" sz="1400" u="none" cap="none" strike="noStrike">
              <a:solidFill>
                <a:srgbClr val="B83B5E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83B5E"/>
              </a:buClr>
              <a:buSzPts val="1400"/>
              <a:buFont typeface="Roboto"/>
              <a:buChar char="●"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The Service consumer is charged a fixed percentage of the service that she has consumed. </a:t>
            </a:r>
            <a:endParaRPr b="0" i="0" sz="1400" u="none" cap="none" strike="noStrike">
              <a:solidFill>
                <a:srgbClr val="B83B5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Competitive</a:t>
            </a:r>
            <a:r>
              <a:rPr lang="en"/>
              <a:t> Advantages</a:t>
            </a:r>
            <a:endParaRPr/>
          </a:p>
        </p:txBody>
      </p:sp>
      <p:sp>
        <p:nvSpPr>
          <p:cNvPr id="166" name="Google Shape;166;p27"/>
          <p:cNvSpPr txBox="1"/>
          <p:nvPr/>
        </p:nvSpPr>
        <p:spPr>
          <a:xfrm>
            <a:off x="471900" y="1760512"/>
            <a:ext cx="7736400" cy="244679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-Insured Services: </a:t>
            </a:r>
            <a:endParaRPr/>
          </a:p>
          <a:p>
            <a:pPr indent="0" lvl="7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	- The users are provided with an additional option of insurance coverage to 	 	   purchase protection against unexpected financial losses.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- Loyalty Points: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	- Users are awarded loyalty points on every successful service transaction.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	- These points can be redeemed by availing discounts on future services.</a:t>
            </a:r>
            <a:endParaRPr/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B83B5E"/>
                </a:solidFill>
                <a:latin typeface="Roboto"/>
                <a:ea typeface="Roboto"/>
                <a:cs typeface="Roboto"/>
                <a:sym typeface="Roboto"/>
              </a:rPr>
              <a:t>	- The other incentive includes ranking of users based on these points.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Technologies</a:t>
            </a:r>
            <a:endParaRPr/>
          </a:p>
        </p:txBody>
      </p:sp>
      <p:grpSp>
        <p:nvGrpSpPr>
          <p:cNvPr id="172" name="Google Shape;172;p28"/>
          <p:cNvGrpSpPr/>
          <p:nvPr/>
        </p:nvGrpSpPr>
        <p:grpSpPr>
          <a:xfrm>
            <a:off x="1168710" y="2584063"/>
            <a:ext cx="1038281" cy="1038281"/>
            <a:chOff x="6476064" y="2760173"/>
            <a:chExt cx="1520400" cy="1520400"/>
          </a:xfrm>
        </p:grpSpPr>
        <p:sp>
          <p:nvSpPr>
            <p:cNvPr id="173" name="Google Shape;173;p28"/>
            <p:cNvSpPr/>
            <p:nvPr/>
          </p:nvSpPr>
          <p:spPr>
            <a:xfrm>
              <a:off x="6476064" y="2760173"/>
              <a:ext cx="1520400" cy="152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4" name="Google Shape;174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724861" y="3136525"/>
              <a:ext cx="1022830" cy="767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5" name="Google Shape;175;p28"/>
          <p:cNvGrpSpPr/>
          <p:nvPr/>
        </p:nvGrpSpPr>
        <p:grpSpPr>
          <a:xfrm>
            <a:off x="3833015" y="2584066"/>
            <a:ext cx="3192165" cy="1038281"/>
            <a:chOff x="-1818225" y="2383823"/>
            <a:chExt cx="4674426" cy="1520400"/>
          </a:xfrm>
        </p:grpSpPr>
        <p:sp>
          <p:nvSpPr>
            <p:cNvPr id="176" name="Google Shape;176;p28"/>
            <p:cNvSpPr/>
            <p:nvPr/>
          </p:nvSpPr>
          <p:spPr>
            <a:xfrm>
              <a:off x="-241211" y="2383823"/>
              <a:ext cx="1520400" cy="152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77" name="Google Shape;177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818225" y="2484324"/>
              <a:ext cx="4674426" cy="13194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8" name="Google Shape;178;p28"/>
          <p:cNvGrpSpPr/>
          <p:nvPr/>
        </p:nvGrpSpPr>
        <p:grpSpPr>
          <a:xfrm>
            <a:off x="3121905" y="2584057"/>
            <a:ext cx="1038281" cy="1038281"/>
            <a:chOff x="4408002" y="2347823"/>
            <a:chExt cx="1520400" cy="1520400"/>
          </a:xfrm>
        </p:grpSpPr>
        <p:sp>
          <p:nvSpPr>
            <p:cNvPr id="179" name="Google Shape;179;p28"/>
            <p:cNvSpPr/>
            <p:nvPr/>
          </p:nvSpPr>
          <p:spPr>
            <a:xfrm>
              <a:off x="4408002" y="2347823"/>
              <a:ext cx="1520400" cy="152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0" name="Google Shape;180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656788" y="2496234"/>
              <a:ext cx="1022850" cy="122357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p28"/>
          <p:cNvGrpSpPr/>
          <p:nvPr/>
        </p:nvGrpSpPr>
        <p:grpSpPr>
          <a:xfrm>
            <a:off x="6659768" y="2596338"/>
            <a:ext cx="1038281" cy="1038281"/>
            <a:chOff x="7332314" y="1191148"/>
            <a:chExt cx="1520400" cy="1520400"/>
          </a:xfrm>
        </p:grpSpPr>
        <p:sp>
          <p:nvSpPr>
            <p:cNvPr id="182" name="Google Shape;182;p28"/>
            <p:cNvSpPr/>
            <p:nvPr/>
          </p:nvSpPr>
          <p:spPr>
            <a:xfrm>
              <a:off x="7332314" y="1191148"/>
              <a:ext cx="1520400" cy="1520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183" name="Google Shape;183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540014" y="1398819"/>
              <a:ext cx="1105025" cy="110505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4" name="Google Shape;184;p28"/>
          <p:cNvSpPr txBox="1"/>
          <p:nvPr/>
        </p:nvSpPr>
        <p:spPr>
          <a:xfrm>
            <a:off x="1228550" y="3740075"/>
            <a:ext cx="9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FLUTTER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3181738" y="3740075"/>
            <a:ext cx="9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AWS S3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4764750" y="3740075"/>
            <a:ext cx="132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AWS REKOGNITION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6689763" y="3740075"/>
            <a:ext cx="97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AWS RDS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/>
        </p:nvSpPr>
        <p:spPr>
          <a:xfrm>
            <a:off x="459525" y="289375"/>
            <a:ext cx="8366100" cy="438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FLUTTER:</a:t>
            </a:r>
            <a:r>
              <a:rPr b="1"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Intended for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developing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cross-platform applications.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t/>
            </a:r>
            <a:endParaRPr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AWS S3: </a:t>
            </a:r>
            <a:r>
              <a:rPr b="1" lang="en" sz="1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Intended to store data(i.e portfolio, business analytics) for reduced cost and operational complexities.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t/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AWS REKOGNITION: 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Intended for verifying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identity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of women using pre-trained models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t/>
            </a:r>
            <a:endParaRPr b="1" sz="1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AWS RDS: 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Intended for efficient database management without infrastructure and 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maintenance</a:t>
            </a:r>
            <a:r>
              <a:rPr lang="en" sz="17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overhead.</a:t>
            </a:r>
            <a:endParaRPr sz="17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FAQ’s</a:t>
            </a:r>
            <a:endParaRPr/>
          </a:p>
        </p:txBody>
      </p:sp>
      <p:sp>
        <p:nvSpPr>
          <p:cNvPr id="198" name="Google Shape;198;p30"/>
          <p:cNvSpPr txBox="1"/>
          <p:nvPr/>
        </p:nvSpPr>
        <p:spPr>
          <a:xfrm>
            <a:off x="495475" y="2082750"/>
            <a:ext cx="79017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If a long term relation is maintained between between client and customer , how will you earn?</a:t>
            </a:r>
            <a:endParaRPr b="1" i="0" sz="1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Maintain badges and give good rating to customers so as to increase credibility and higher the rating , the lower the commission.</a:t>
            </a:r>
            <a:endParaRPr b="0" i="0" sz="1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</a:pPr>
            <a:r>
              <a:rPr b="1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if a customer complains that the service provider had stolen my assets?</a:t>
            </a:r>
            <a:endParaRPr b="1" i="0" sz="1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</a:pPr>
            <a:r>
              <a:rPr b="0" i="0" lang="en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platform will have a partnership with insurance company.Each women(consumer) on placing the service order will commit to “Book with Insurance” policy and the company will be responsible for reimbursement  and also A negative rating will be assigned to the women service provider. On 3 consecutive warnings , legal action will be taken.</a:t>
            </a:r>
            <a:endParaRPr b="0" i="0" sz="14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B83B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31"/>
          <p:cNvSpPr txBox="1"/>
          <p:nvPr>
            <p:ph idx="4294967295" type="title"/>
          </p:nvPr>
        </p:nvSpPr>
        <p:spPr>
          <a:xfrm>
            <a:off x="311700" y="131150"/>
            <a:ext cx="85206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Team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3200"/>
              <a:buNone/>
            </a:pPr>
            <a:r>
              <a:rPr b="1" lang="en"/>
              <a:t>FindHer</a:t>
            </a:r>
            <a:endParaRPr b="1" i="1" sz="1600"/>
          </a:p>
        </p:txBody>
      </p:sp>
      <p:sp>
        <p:nvSpPr>
          <p:cNvPr id="205" name="Google Shape;205;p31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800">
                <a:solidFill>
                  <a:srgbClr val="B83B5E"/>
                </a:solidFill>
              </a:rPr>
              <a:t>Subhan Saleem</a:t>
            </a:r>
            <a:endParaRPr sz="1800">
              <a:solidFill>
                <a:srgbClr val="B83B5E"/>
              </a:solidFill>
            </a:endParaRPr>
          </a:p>
        </p:txBody>
      </p:sp>
      <p:sp>
        <p:nvSpPr>
          <p:cNvPr id="206" name="Google Shape;206;p31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800">
                <a:solidFill>
                  <a:srgbClr val="B83B5E"/>
                </a:solidFill>
              </a:rPr>
              <a:t>Ahsan Akhtar</a:t>
            </a:r>
            <a:endParaRPr sz="1800">
              <a:solidFill>
                <a:srgbClr val="B83B5E"/>
              </a:solidFill>
            </a:endParaRPr>
          </a:p>
        </p:txBody>
      </p:sp>
      <p:sp>
        <p:nvSpPr>
          <p:cNvPr id="207" name="Google Shape;207;p31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800">
                <a:solidFill>
                  <a:srgbClr val="B83B5E"/>
                </a:solidFill>
              </a:rPr>
              <a:t>Ahmed Raza</a:t>
            </a:r>
            <a:endParaRPr sz="1800">
              <a:solidFill>
                <a:srgbClr val="B83B5E"/>
              </a:solidFill>
            </a:endParaRPr>
          </a:p>
        </p:txBody>
      </p:sp>
      <p:sp>
        <p:nvSpPr>
          <p:cNvPr id="208" name="Google Shape;208;p31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1800">
                <a:solidFill>
                  <a:srgbClr val="B83B5E"/>
                </a:solidFill>
              </a:rPr>
              <a:t>Mustafa Bawany</a:t>
            </a:r>
            <a:endParaRPr sz="1800">
              <a:solidFill>
                <a:srgbClr val="B83B5E"/>
              </a:solidFill>
            </a:endParaRPr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41739" l="9200" r="3583" t="9219"/>
          <a:stretch/>
        </p:blipFill>
        <p:spPr>
          <a:xfrm>
            <a:off x="4856650" y="13631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49494" l="7760" r="26080" t="0"/>
          <a:stretch/>
        </p:blipFill>
        <p:spPr>
          <a:xfrm>
            <a:off x="2638675" y="1348325"/>
            <a:ext cx="1644300" cy="1673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 rotWithShape="1">
          <a:blip r:embed="rId5">
            <a:alphaModFix/>
          </a:blip>
          <a:srcRect b="28784" l="0" r="0" t="3661"/>
          <a:stretch/>
        </p:blipFill>
        <p:spPr>
          <a:xfrm>
            <a:off x="7074625" y="1351325"/>
            <a:ext cx="1644300" cy="1667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6">
            <a:alphaModFix/>
          </a:blip>
          <a:srcRect b="18165" l="2928" r="6417" t="9343"/>
          <a:stretch/>
        </p:blipFill>
        <p:spPr>
          <a:xfrm>
            <a:off x="231700" y="1283675"/>
            <a:ext cx="1833300" cy="180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038" y="987600"/>
            <a:ext cx="8519926" cy="31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/>
        </p:nvSpPr>
        <p:spPr>
          <a:xfrm>
            <a:off x="793650" y="4363775"/>
            <a:ext cx="6873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Source : ILOSTAT, ILO modelled estimates, November 2021 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904488" y="368250"/>
            <a:ext cx="733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Gender gap in labor force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/>
          <p:nvPr/>
        </p:nvSpPr>
        <p:spPr>
          <a:xfrm>
            <a:off x="796200" y="1296850"/>
            <a:ext cx="7551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1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 solution aims to create an intangible arena for supply and demand of women labour interact to promote women empowerment through connecting women sellers and buyers over a single platform; thus making them active agents of economic and social change in Pakistan.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t/>
            </a:r>
            <a:endParaRPr b="1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8" name="Google Shape;218;p32"/>
          <p:cNvSpPr txBox="1"/>
          <p:nvPr/>
        </p:nvSpPr>
        <p:spPr>
          <a:xfrm>
            <a:off x="1150500" y="794400"/>
            <a:ext cx="68430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Roboto"/>
              <a:buNone/>
            </a:pPr>
            <a:r>
              <a:rPr b="0" i="0" lang="en" sz="4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Women Labour Platform</a:t>
            </a:r>
            <a:endParaRPr b="0" i="0" sz="4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/>
          <p:nvPr>
            <p:ph type="title"/>
          </p:nvPr>
        </p:nvSpPr>
        <p:spPr>
          <a:xfrm>
            <a:off x="757425" y="1857825"/>
            <a:ext cx="36873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/>
              <a:t>Problem Solutions</a:t>
            </a:r>
            <a:endParaRPr/>
          </a:p>
        </p:txBody>
      </p:sp>
      <p:sp>
        <p:nvSpPr>
          <p:cNvPr id="224" name="Google Shape;224;p33"/>
          <p:cNvSpPr txBox="1"/>
          <p:nvPr/>
        </p:nvSpPr>
        <p:spPr>
          <a:xfrm>
            <a:off x="4572000" y="661775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Opportunity building platform for all the women.</a:t>
            </a:r>
            <a:endParaRPr b="0" i="0" sz="1700" u="none" cap="none" strike="noStrike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Providing a platform where all the women can come and find opportunities of their respective fields.</a:t>
            </a:r>
            <a:endParaRPr b="0" i="0" sz="1700" u="none" cap="none" strike="noStrike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" sz="1700" u="none" cap="none" strike="noStrike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Support the community of women currently working in technology and to help pave the way for women and young women who want to enter the industry.</a:t>
            </a:r>
            <a:endParaRPr b="0" i="0" sz="1700" u="none" cap="none" strike="noStrike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1724300" y="4363775"/>
            <a:ext cx="687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n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Source: International Labour Organization, ILOSTAT database</a:t>
            </a:r>
            <a:endParaRPr b="0" i="1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93613" y="1098800"/>
            <a:ext cx="5556775" cy="32649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 txBox="1"/>
          <p:nvPr/>
        </p:nvSpPr>
        <p:spPr>
          <a:xfrm>
            <a:off x="904488" y="368250"/>
            <a:ext cx="733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Percentage of female in labor force participation</a:t>
            </a:r>
            <a:endParaRPr b="0" i="0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Problem 1: Gender gap in labor force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400"/>
              <a:buNone/>
            </a:pPr>
            <a:r>
              <a:rPr lang="en" sz="2800">
                <a:solidFill>
                  <a:schemeClr val="lt2"/>
                </a:solidFill>
              </a:rPr>
              <a:t>When women are employed, they tend to work in low-quality jobs in vulnerable conditions, and there is little improvement forecast in the near future.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800"/>
              <a:t>Problem 2: Insecure working environment for skilled women.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" sz="2000"/>
              <a:t>Women’s participation in the labor market varies greatly.</a:t>
            </a:r>
            <a:endParaRPr sz="20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en" sz="2000"/>
              <a:t>Focusing on these issues is critical because female labor force participation is a key to promoting inclusive growth and achieving the Sustainable Development Goals.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/>
        </p:nvSpPr>
        <p:spPr>
          <a:xfrm>
            <a:off x="390525" y="328400"/>
            <a:ext cx="82221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Roboto"/>
              <a:buNone/>
            </a:pPr>
            <a:r>
              <a:rPr b="0" i="0" lang="en" sz="6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Random User Survey</a:t>
            </a:r>
            <a:endParaRPr b="0" i="0" sz="60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18374" l="0" r="0" t="0"/>
          <a:stretch/>
        </p:blipFill>
        <p:spPr>
          <a:xfrm>
            <a:off x="1856425" y="1488950"/>
            <a:ext cx="1686900" cy="17856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 rotWithShape="1">
          <a:blip r:embed="rId4">
            <a:alphaModFix/>
          </a:blip>
          <a:srcRect b="13785" l="24167" r="2287" t="0"/>
          <a:stretch/>
        </p:blipFill>
        <p:spPr>
          <a:xfrm>
            <a:off x="3589848" y="1488950"/>
            <a:ext cx="1775700" cy="1886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5">
            <a:alphaModFix/>
          </a:blip>
          <a:srcRect b="0" l="7453" r="22815" t="23059"/>
          <a:stretch/>
        </p:blipFill>
        <p:spPr>
          <a:xfrm>
            <a:off x="5412265" y="1496106"/>
            <a:ext cx="1875300" cy="1785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904500" y="3602000"/>
            <a:ext cx="733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“There is a need to form a common workplace where women can benefit from their skills like 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tailoring</a:t>
            </a: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.”-Person 1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973375" y="4217600"/>
            <a:ext cx="733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There is a less female representation in the career of Tourist Guide for women only groups</a:t>
            </a:r>
            <a:r>
              <a:rPr b="0" i="0" lang="en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.”-Person </a:t>
            </a: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b="0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11213" y="1381263"/>
            <a:ext cx="3721575" cy="238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297575" y="494575"/>
            <a:ext cx="23160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400"/>
              <a:t>Where should I look for better earning opportunities ?</a:t>
            </a:r>
            <a:endParaRPr sz="2400"/>
          </a:p>
        </p:txBody>
      </p:sp>
      <p:sp>
        <p:nvSpPr>
          <p:cNvPr id="111" name="Google Shape;111;p19"/>
          <p:cNvSpPr txBox="1"/>
          <p:nvPr>
            <p:ph type="title"/>
          </p:nvPr>
        </p:nvSpPr>
        <p:spPr>
          <a:xfrm>
            <a:off x="463650" y="3414025"/>
            <a:ext cx="23160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400"/>
              <a:t>How shall I make use of my skill set?</a:t>
            </a:r>
            <a:endParaRPr sz="2400"/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6624800" y="392425"/>
            <a:ext cx="23160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400"/>
              <a:t>Remote workplace to sell services?</a:t>
            </a:r>
            <a:endParaRPr sz="2400"/>
          </a:p>
        </p:txBody>
      </p:sp>
      <p:sp>
        <p:nvSpPr>
          <p:cNvPr id="113" name="Google Shape;113;p19"/>
          <p:cNvSpPr txBox="1"/>
          <p:nvPr>
            <p:ph type="title"/>
          </p:nvPr>
        </p:nvSpPr>
        <p:spPr>
          <a:xfrm>
            <a:off x="6722475" y="3414025"/>
            <a:ext cx="23160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 sz="2400"/>
              <a:t>Safe environment to work?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B83B5E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18" name="Google Shape;118;p20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0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">
                <a:solidFill>
                  <a:schemeClr val="lt1"/>
                </a:solidFill>
              </a:rPr>
              <a:t>Key Goals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2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714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" sz="1200"/>
              <a:t>Promote women’s economic rights and independence, including access to employment, appropriate working conditions and control over economic resources.  </a:t>
            </a:r>
            <a:endParaRPr sz="1200"/>
          </a:p>
          <a:p>
            <a:pPr indent="-171450" lvl="0" marL="1714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" sz="1200"/>
              <a:t>Facilitate women’s equal access to resources, employment, markets and trade.   </a:t>
            </a:r>
            <a:endParaRPr sz="1200"/>
          </a:p>
          <a:p>
            <a:pPr indent="-171450" lvl="0" marL="1714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" sz="1200"/>
              <a:t>Strengthen women’s economic capacity and commercial networks.  </a:t>
            </a:r>
            <a:endParaRPr sz="1200"/>
          </a:p>
          <a:p>
            <a:pPr indent="-171450" lvl="0" marL="17145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Font typeface="Noto Sans Symbols"/>
              <a:buChar char="▪"/>
            </a:pPr>
            <a:r>
              <a:rPr lang="en" sz="1200"/>
              <a:t>Eliminate occupational segregation and all forms of employment discrimination.</a:t>
            </a:r>
            <a:endParaRPr sz="1200"/>
          </a:p>
          <a:p>
            <a:pPr indent="-171450" lvl="0" marL="17145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Font typeface="Noto Sans Symbols"/>
              <a:buChar char="▪"/>
            </a:pPr>
            <a:r>
              <a:rPr lang="en" sz="1200"/>
              <a:t>Create a competent marketplace for women.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